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mp4" ContentType="video/unknown"/>
  <Default Extension="emf" ContentType="image/x-emf"/>
  <Default Extension="flv" ContentType="video/unknown"/>
  <Default Extension="jpeg" ContentType="image/jpeg"/>
  <Default Extension="wdp" ContentType="image/vnd.ms-photo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35" r:id="rId2"/>
    <p:sldId id="353" r:id="rId3"/>
    <p:sldId id="351" r:id="rId4"/>
    <p:sldId id="336" r:id="rId5"/>
    <p:sldId id="340" r:id="rId6"/>
    <p:sldId id="337" r:id="rId7"/>
    <p:sldId id="352" r:id="rId8"/>
    <p:sldId id="341" r:id="rId9"/>
    <p:sldId id="347" r:id="rId10"/>
    <p:sldId id="342" r:id="rId11"/>
    <p:sldId id="348" r:id="rId12"/>
    <p:sldId id="345" r:id="rId13"/>
    <p:sldId id="350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B05"/>
    <a:srgbClr val="001945"/>
    <a:srgbClr val="4B66A6"/>
    <a:srgbClr val="607D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7440" autoAdjust="0"/>
  </p:normalViewPr>
  <p:slideViewPr>
    <p:cSldViewPr snapToObjects="1">
      <p:cViewPr>
        <p:scale>
          <a:sx n="100" d="100"/>
          <a:sy n="100" d="100"/>
        </p:scale>
        <p:origin x="-52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E0E5F-2FC0-254A-B1A8-028783062CA8}" type="datetime1">
              <a:rPr lang="en-US" smtClean="0"/>
              <a:pPr/>
              <a:t>10/18/11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A05ACD-1A34-5945-A275-C097CE63C88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3902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tiff>
</file>

<file path=ppt/media/image10.png>
</file>

<file path=ppt/media/image11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fl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3057B-6F34-1949-8AFB-4CF18C196AED}" type="datetime1">
              <a:rPr lang="en-US" smtClean="0"/>
              <a:pPr/>
              <a:t>10/18/11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3AE57-7EE0-B64A-926E-EC6AF34244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500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Finally we believe</a:t>
            </a:r>
            <a:r>
              <a:rPr lang="en-US" baseline="0" dirty="0" smtClean="0"/>
              <a:t> that the full </a:t>
            </a:r>
            <a:r>
              <a:rPr lang="en-US" baseline="0" dirty="0" err="1" smtClean="0"/>
              <a:t>capabilites</a:t>
            </a:r>
            <a:r>
              <a:rPr lang="en-US" baseline="0" dirty="0" smtClean="0"/>
              <a:t> of HA will be unleashed when there is a networked ecosystem of humans, tech and the environment.</a:t>
            </a:r>
          </a:p>
          <a:p>
            <a:r>
              <a:rPr lang="en-US" dirty="0" smtClean="0"/>
              <a:t>This will allow</a:t>
            </a:r>
            <a:r>
              <a:rPr lang="en-US" baseline="0" dirty="0" smtClean="0"/>
              <a:t> us to improve ourselves in ways beyond what evolution will allow us to do.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3AE57-7EE0-B64A-926E-EC6AF342440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079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Where</a:t>
            </a:r>
            <a:r>
              <a:rPr lang="en-US" baseline="0" dirty="0" smtClean="0"/>
              <a:t> HA will take off is when there is an ecosystem of </a:t>
            </a:r>
          </a:p>
          <a:p>
            <a:r>
              <a:rPr lang="en-US" baseline="0" dirty="0" smtClean="0"/>
              <a:t>Humans, HA technologies, sensors in the environment, all networked </a:t>
            </a:r>
          </a:p>
          <a:p>
            <a:r>
              <a:rPr lang="en-US" baseline="0" dirty="0" smtClean="0"/>
              <a:t>That is growing in intelligence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33AE57-7EE0-B64A-926E-EC6AF342440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7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5BD321-385F-C841-BF26-AC2DB3683D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5BD321-385F-C841-BF26-AC2DB3683D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5BD321-385F-C841-BF26-AC2DB3683D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5BD321-385F-C841-BF26-AC2DB3683D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5BD321-385F-C841-BF26-AC2DB3683D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5BD321-385F-C841-BF26-AC2DB3683D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5BD321-385F-C841-BF26-AC2DB3683D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5BD321-385F-C841-BF26-AC2DB3683D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5BD321-385F-C841-BF26-AC2DB3683D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5BD321-385F-C841-BF26-AC2DB3683D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65BD321-385F-C841-BF26-AC2DB3683D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B66A6"/>
            </a:gs>
            <a:gs pos="40000">
              <a:srgbClr val="001945"/>
            </a:gs>
          </a:gsLst>
          <a:lin ang="558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54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 descr="evl_transparent.emf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0224" y="6477000"/>
            <a:ext cx="567350" cy="304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920588" y="6477000"/>
            <a:ext cx="1223412" cy="276999"/>
          </a:xfrm>
          <a:prstGeom prst="rect">
            <a:avLst/>
          </a:prstGeom>
          <a:noFill/>
          <a:effectLst>
            <a:glow rad="101600">
              <a:schemeClr val="bg2">
                <a:lumMod val="20000"/>
                <a:lumOff val="80000"/>
                <a:alpha val="75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n-US" sz="1200" dirty="0" err="1" smtClean="0">
                <a:solidFill>
                  <a:srgbClr val="C6D9F1"/>
                </a:solidFill>
              </a:rPr>
              <a:t>www.evl.uic.edu</a:t>
            </a:r>
            <a:endParaRPr lang="en-US" sz="1200" dirty="0">
              <a:solidFill>
                <a:srgbClr val="C6D9F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microsoft.com/office/2007/relationships/hdphoto" Target="../media/hdphoto1.wdp"/><Relationship Id="rId6" Type="http://schemas.openxmlformats.org/officeDocument/2006/relationships/image" Target="../media/image29.png"/><Relationship Id="rId7" Type="http://schemas.microsoft.com/office/2007/relationships/hdphoto" Target="../media/hdphoto2.wdp"/><Relationship Id="rId8" Type="http://schemas.openxmlformats.org/officeDocument/2006/relationships/image" Target="../media/image30.png"/><Relationship Id="rId9" Type="http://schemas.microsoft.com/office/2007/relationships/hdphoto" Target="../media/hdphoto3.wdp"/><Relationship Id="rId10" Type="http://schemas.openxmlformats.org/officeDocument/2006/relationships/image" Target="../media/image31.png"/><Relationship Id="rId11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embc2011.embs.org/unconference/program/" TargetMode="External"/><Relationship Id="rId4" Type="http://schemas.openxmlformats.org/officeDocument/2006/relationships/hyperlink" Target="http://singinst.org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ugmented-human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5" Type="http://schemas.openxmlformats.org/officeDocument/2006/relationships/image" Target="../media/image19.emf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9" Type="http://schemas.openxmlformats.org/officeDocument/2006/relationships/image" Target="../media/image23.png"/><Relationship Id="rId1" Type="http://schemas.microsoft.com/office/2007/relationships/media" Target="../media/media2.flv"/><Relationship Id="rId2" Type="http://schemas.openxmlformats.org/officeDocument/2006/relationships/video" Target="../media/media2.fl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685800" y="228600"/>
            <a:ext cx="7772400" cy="1470025"/>
          </a:xfrm>
        </p:spPr>
        <p:txBody>
          <a:bodyPr/>
          <a:lstStyle/>
          <a:p>
            <a:r>
              <a:rPr lang="en-US" dirty="0" smtClean="0"/>
              <a:t>PRAGMA and Networking</a:t>
            </a:r>
            <a:br>
              <a:rPr lang="en-US" dirty="0" smtClean="0"/>
            </a:br>
            <a:r>
              <a:rPr lang="en-US" dirty="0" smtClean="0"/>
              <a:t>Seeding the Cloud</a:t>
            </a:r>
            <a:endParaRPr lang="en-US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752600"/>
          </a:xfrm>
        </p:spPr>
        <p:txBody>
          <a:bodyPr>
            <a:noAutofit/>
          </a:bodyPr>
          <a:lstStyle/>
          <a:p>
            <a:r>
              <a:rPr lang="en-US" sz="2800" dirty="0" smtClean="0"/>
              <a:t>Maxine Brown</a:t>
            </a:r>
          </a:p>
          <a:p>
            <a:r>
              <a:rPr lang="en-US" sz="2800" dirty="0" smtClean="0"/>
              <a:t>Electronic Visualization Laboratory</a:t>
            </a:r>
          </a:p>
          <a:p>
            <a:r>
              <a:rPr lang="en-US" sz="2800" dirty="0" smtClean="0"/>
              <a:t>University of Illinois at Chicago</a:t>
            </a:r>
          </a:p>
        </p:txBody>
      </p:sp>
      <p:pic>
        <p:nvPicPr>
          <p:cNvPr id="3" name="Picture 2" descr="111017 SapporoRainbow-0665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54"/>
          <a:stretch/>
        </p:blipFill>
        <p:spPr>
          <a:xfrm>
            <a:off x="2362200" y="1698625"/>
            <a:ext cx="4396260" cy="32543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62200" y="1676400"/>
            <a:ext cx="4343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View from Sapporo Sheraton Hotel, Monday, Oct </a:t>
            </a:r>
            <a:r>
              <a:rPr lang="en-US" sz="1200" dirty="0" smtClean="0">
                <a:solidFill>
                  <a:schemeClr val="bg1"/>
                </a:solidFill>
              </a:rPr>
              <a:t>17,2011, </a:t>
            </a:r>
            <a:r>
              <a:rPr lang="en-US" sz="1200" dirty="0" smtClean="0">
                <a:solidFill>
                  <a:schemeClr val="bg1"/>
                </a:solidFill>
              </a:rPr>
              <a:t>2pm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475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Miniaturized Computation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264" y="2509721"/>
            <a:ext cx="4375936" cy="2519479"/>
          </a:xfrm>
          <a:prstGeom prst="rect">
            <a:avLst/>
          </a:prstGeom>
          <a:ln>
            <a:solidFill>
              <a:srgbClr val="4F81BD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2992112" y="2140389"/>
            <a:ext cx="2217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Arduino</a:t>
            </a:r>
            <a:r>
              <a:rPr lang="en-US" dirty="0" smtClean="0"/>
              <a:t>, Pico, STAMP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565" y="3708976"/>
            <a:ext cx="2641600" cy="1828800"/>
          </a:xfrm>
          <a:prstGeom prst="rect">
            <a:avLst/>
          </a:prstGeom>
          <a:ln>
            <a:solidFill>
              <a:srgbClr val="4F81BD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6500522" y="3124200"/>
            <a:ext cx="20550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U of Michigan</a:t>
            </a:r>
          </a:p>
          <a:p>
            <a:pPr algn="ctr"/>
            <a:r>
              <a:rPr lang="en-US" sz="1600" dirty="0" smtClean="0"/>
              <a:t>1 cubic mm computer</a:t>
            </a:r>
            <a:endParaRPr lang="en-US" sz="16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451" y="1802259"/>
            <a:ext cx="1522598" cy="276513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62088" y="1432927"/>
            <a:ext cx="83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iPhone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645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3 Tenets of Human Augmentation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9067800" cy="5105400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Based on an understanding of human sensory, cognitive &amp; physical limitations, so that augmentations are applied appropriately, ethically, responsibly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Key enabler – exponential </a:t>
            </a:r>
            <a:r>
              <a:rPr lang="en-US" dirty="0"/>
              <a:t>advances in </a:t>
            </a:r>
            <a:r>
              <a:rPr lang="en-US" dirty="0" smtClean="0"/>
              <a:t>technology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FFAB05"/>
                </a:solidFill>
              </a:rPr>
              <a:t>Ecosystem of networked humans, human augmentics technology &amp; the environment (in the Cloud) </a:t>
            </a:r>
            <a:r>
              <a:rPr lang="en-US" dirty="0">
                <a:solidFill>
                  <a:srgbClr val="FFAB05"/>
                </a:solidFill>
              </a:rPr>
              <a:t>uses shared intelligence to </a:t>
            </a:r>
            <a:r>
              <a:rPr lang="en-US" dirty="0" smtClean="0">
                <a:solidFill>
                  <a:srgbClr val="FFAB05"/>
                </a:solidFill>
              </a:rPr>
              <a:t>amplify/augment human </a:t>
            </a:r>
            <a:r>
              <a:rPr lang="en-US" dirty="0">
                <a:solidFill>
                  <a:srgbClr val="FFAB05"/>
                </a:solidFill>
              </a:rPr>
              <a:t>capabilities </a:t>
            </a:r>
            <a:r>
              <a:rPr lang="en-US" dirty="0" smtClean="0">
                <a:solidFill>
                  <a:srgbClr val="FFAB05"/>
                </a:solidFill>
              </a:rPr>
              <a:t>beyond evolution</a:t>
            </a:r>
          </a:p>
        </p:txBody>
      </p:sp>
    </p:spTree>
    <p:extLst>
      <p:ext uri="{BB962C8B-B14F-4D97-AF65-F5344CB8AC3E}">
        <p14:creationId xmlns:p14="http://schemas.microsoft.com/office/powerpoint/2010/main" val="1300978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143000"/>
            <a:ext cx="9144000" cy="5715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66800"/>
          </a:xfrm>
        </p:spPr>
        <p:txBody>
          <a:bodyPr>
            <a:noAutofit/>
          </a:bodyPr>
          <a:lstStyle/>
          <a:p>
            <a:r>
              <a:rPr lang="en-US" sz="3200" dirty="0" smtClean="0"/>
              <a:t>3</a:t>
            </a:r>
            <a:r>
              <a:rPr lang="en-US" sz="3200" baseline="30000" dirty="0" smtClean="0"/>
              <a:t>rd</a:t>
            </a:r>
            <a:r>
              <a:rPr lang="en-US" sz="3200" dirty="0" smtClean="0"/>
              <a:t> Tenet of Human Augmentics: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The Human, </a:t>
            </a:r>
            <a:r>
              <a:rPr lang="en-US" sz="2400" dirty="0" err="1" smtClean="0"/>
              <a:t>Augmentics</a:t>
            </a:r>
            <a:r>
              <a:rPr lang="en-US" sz="2400" dirty="0" smtClean="0"/>
              <a:t>, Environment, Cloud Ecosystem is</a:t>
            </a:r>
            <a:br>
              <a:rPr lang="en-US" sz="2400" dirty="0" smtClean="0"/>
            </a:br>
            <a:r>
              <a:rPr lang="en-US" sz="2400" dirty="0"/>
              <a:t>N</a:t>
            </a:r>
            <a:r>
              <a:rPr lang="en-US" sz="2400" dirty="0" smtClean="0"/>
              <a:t>ecessary for Continual Evolution</a:t>
            </a: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21845" y="2404762"/>
            <a:ext cx="2405251" cy="4216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7" name="Straight Arrow Connector 6"/>
          <p:cNvCxnSpPr/>
          <p:nvPr/>
        </p:nvCxnSpPr>
        <p:spPr>
          <a:xfrm>
            <a:off x="2003464" y="2247888"/>
            <a:ext cx="1250862" cy="923882"/>
          </a:xfrm>
          <a:prstGeom prst="straightConnector1">
            <a:avLst/>
          </a:prstGeom>
          <a:ln w="38100" cmpd="sng">
            <a:headEnd type="none"/>
            <a:tailEnd type="triangle" w="lg" len="lg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003464" y="4049270"/>
            <a:ext cx="1250861" cy="818200"/>
          </a:xfrm>
          <a:prstGeom prst="straightConnector1">
            <a:avLst/>
          </a:prstGeom>
          <a:ln w="38100" cmpd="sng">
            <a:headEnd type="none"/>
            <a:tailEnd type="triangle" w="lg" len="lg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232738" y="3685474"/>
            <a:ext cx="1995276" cy="15932"/>
          </a:xfrm>
          <a:prstGeom prst="straightConnector1">
            <a:avLst/>
          </a:prstGeom>
          <a:ln w="38100" cmpd="sng">
            <a:headEnd type="triangle" w="lg" len="lg"/>
            <a:tailEnd type="triangle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6228014" y="4049270"/>
            <a:ext cx="524159" cy="683087"/>
          </a:xfrm>
          <a:prstGeom prst="straightConnector1">
            <a:avLst/>
          </a:prstGeom>
          <a:ln w="38100" cmpd="sng">
            <a:headEnd type="triangle" w="lg" len="lg"/>
            <a:tailEnd type="triangle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2003464" y="3725562"/>
            <a:ext cx="1078125" cy="0"/>
          </a:xfrm>
          <a:prstGeom prst="straightConnector1">
            <a:avLst/>
          </a:prstGeom>
          <a:ln w="38100" cmpd="sng">
            <a:solidFill>
              <a:srgbClr val="4F81BD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48381" y="2751614"/>
            <a:ext cx="1356360" cy="129765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75" b="100000" l="0" r="100000">
                        <a14:foregroundMark x1="17308" y1="25806" x2="17308" y2="25806"/>
                        <a14:foregroundMark x1="37179" y1="11828" x2="37179" y2="11828"/>
                        <a14:foregroundMark x1="67949" y1="12903" x2="67949" y2="12903"/>
                        <a14:foregroundMark x1="43590" y1="73656" x2="43590" y2="736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11533" y="1336258"/>
            <a:ext cx="793251" cy="9457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9902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76944" y="3095642"/>
            <a:ext cx="995680" cy="9149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Group 14"/>
          <p:cNvGrpSpPr/>
          <p:nvPr/>
        </p:nvGrpSpPr>
        <p:grpSpPr>
          <a:xfrm>
            <a:off x="5437024" y="4732357"/>
            <a:ext cx="1215169" cy="1971040"/>
            <a:chOff x="6114959" y="4137198"/>
            <a:chExt cx="1478247" cy="2397760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flipH="1">
              <a:off x="6114959" y="4137198"/>
              <a:ext cx="1478247" cy="239776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185518" y="4301562"/>
              <a:ext cx="471204" cy="432998"/>
            </a:xfrm>
            <a:prstGeom prst="rect">
              <a:avLst/>
            </a:prstGeom>
          </p:spPr>
        </p:pic>
      </p:grpSp>
      <p:sp>
        <p:nvSpPr>
          <p:cNvPr id="18" name="TextBox 17"/>
          <p:cNvSpPr txBox="1"/>
          <p:nvPr/>
        </p:nvSpPr>
        <p:spPr>
          <a:xfrm>
            <a:off x="3324599" y="2566934"/>
            <a:ext cx="928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</a:rPr>
              <a:t>Human</a:t>
            </a:r>
            <a:br>
              <a:rPr lang="en-US" sz="1200" b="1" dirty="0" smtClean="0">
                <a:solidFill>
                  <a:schemeClr val="bg1"/>
                </a:solidFill>
              </a:rPr>
            </a:br>
            <a:r>
              <a:rPr lang="en-US" sz="1200" b="1" dirty="0" smtClean="0">
                <a:solidFill>
                  <a:schemeClr val="bg1"/>
                </a:solidFill>
              </a:rPr>
              <a:t>Augmentics</a:t>
            </a:r>
          </a:p>
          <a:p>
            <a:pPr algn="ctr"/>
            <a:r>
              <a:rPr lang="en-US" sz="1200" b="1" dirty="0" smtClean="0">
                <a:solidFill>
                  <a:schemeClr val="bg1"/>
                </a:solidFill>
              </a:rPr>
              <a:t>Device(s)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752173" y="2404762"/>
            <a:ext cx="822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</a:rPr>
              <a:t>The Cloud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0342" y="1342178"/>
            <a:ext cx="101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b="1" dirty="0" smtClean="0">
                <a:solidFill>
                  <a:schemeClr val="bg1"/>
                </a:solidFill>
              </a:rPr>
              <a:t>The Local</a:t>
            </a:r>
          </a:p>
          <a:p>
            <a:pPr algn="r"/>
            <a:r>
              <a:rPr lang="en-US" sz="1200" b="1" dirty="0" smtClean="0">
                <a:solidFill>
                  <a:schemeClr val="bg1"/>
                </a:solidFill>
              </a:rPr>
              <a:t>Environment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689730" y="5182104"/>
            <a:ext cx="932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chemeClr val="bg1"/>
                </a:solidFill>
              </a:rPr>
              <a:t>Other</a:t>
            </a:r>
            <a:br>
              <a:rPr lang="en-US" sz="1200" b="1" dirty="0" smtClean="0">
                <a:solidFill>
                  <a:schemeClr val="bg1"/>
                </a:solidFill>
              </a:rPr>
            </a:br>
            <a:r>
              <a:rPr lang="en-US" sz="1200" b="1" dirty="0" smtClean="0">
                <a:solidFill>
                  <a:schemeClr val="bg1"/>
                </a:solidFill>
              </a:rPr>
              <a:t>Augmented</a:t>
            </a:r>
          </a:p>
          <a:p>
            <a:pPr algn="ctr"/>
            <a:r>
              <a:rPr lang="en-US" sz="1200" b="1" dirty="0" smtClean="0">
                <a:solidFill>
                  <a:schemeClr val="bg1"/>
                </a:solidFill>
              </a:rPr>
              <a:t>Humans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 rot="2167666">
            <a:off x="2246488" y="2229959"/>
            <a:ext cx="9269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Data from</a:t>
            </a:r>
          </a:p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environment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149377" y="3076000"/>
            <a:ext cx="99165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Human</a:t>
            </a:r>
            <a:br>
              <a:rPr lang="en-US" sz="1100" dirty="0" smtClean="0">
                <a:solidFill>
                  <a:schemeClr val="bg1"/>
                </a:solidFill>
              </a:rPr>
            </a:br>
            <a:r>
              <a:rPr lang="en-US" sz="1100" dirty="0" smtClean="0">
                <a:solidFill>
                  <a:schemeClr val="bg1"/>
                </a:solidFill>
              </a:rPr>
              <a:t>receives</a:t>
            </a:r>
            <a:br>
              <a:rPr lang="en-US" sz="1100" dirty="0" smtClean="0">
                <a:solidFill>
                  <a:schemeClr val="bg1"/>
                </a:solidFill>
              </a:rPr>
            </a:br>
            <a:r>
              <a:rPr lang="en-US" sz="1100" dirty="0" smtClean="0">
                <a:solidFill>
                  <a:schemeClr val="bg1"/>
                </a:solidFill>
              </a:rPr>
              <a:t>augmentation</a:t>
            </a:r>
          </a:p>
        </p:txBody>
      </p:sp>
      <p:sp>
        <p:nvSpPr>
          <p:cNvPr id="24" name="TextBox 23"/>
          <p:cNvSpPr txBox="1"/>
          <p:nvPr/>
        </p:nvSpPr>
        <p:spPr>
          <a:xfrm rot="19517347">
            <a:off x="2322918" y="4490457"/>
            <a:ext cx="76504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Data from</a:t>
            </a:r>
          </a:p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human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632610" y="3075743"/>
            <a:ext cx="1157858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Data transmitted</a:t>
            </a:r>
          </a:p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&amp; received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f</a:t>
            </a:r>
            <a:r>
              <a:rPr lang="en-US" sz="1100" dirty="0" smtClean="0">
                <a:solidFill>
                  <a:schemeClr val="bg1"/>
                </a:solidFill>
              </a:rPr>
              <a:t>rom Cloud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H="1" flipV="1">
            <a:off x="7575009" y="4049270"/>
            <a:ext cx="651455" cy="683088"/>
          </a:xfrm>
          <a:prstGeom prst="straightConnector1">
            <a:avLst/>
          </a:prstGeom>
          <a:ln w="38100" cmpd="sng">
            <a:headEnd type="triangle" w="lg" len="lg"/>
            <a:tailEnd type="triangle" w="lg" len="lg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4587863" y="1254171"/>
            <a:ext cx="999700" cy="990476"/>
            <a:chOff x="5051641" y="361659"/>
            <a:chExt cx="999700" cy="990476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75" b="100000" l="0" r="100000">
                          <a14:foregroundMark x1="17308" y1="25806" x2="17308" y2="25806"/>
                          <a14:foregroundMark x1="37179" y1="11828" x2="37179" y2="11828"/>
                          <a14:foregroundMark x1="67949" y1="12903" x2="67949" y2="12903"/>
                          <a14:foregroundMark x1="43590" y1="73656" x2="43590" y2="7365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051641" y="762216"/>
              <a:ext cx="494770" cy="5899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75" b="100000" l="0" r="100000">
                          <a14:foregroundMark x1="17308" y1="25806" x2="17308" y2="25806"/>
                          <a14:foregroundMark x1="37179" y1="11828" x2="37179" y2="11828"/>
                          <a14:foregroundMark x1="67949" y1="12903" x2="67949" y2="12903"/>
                          <a14:foregroundMark x1="43590" y1="73656" x2="43590" y2="7365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556571" y="762216"/>
              <a:ext cx="494770" cy="5899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75" b="100000" l="0" r="100000">
                          <a14:foregroundMark x1="17308" y1="25806" x2="17308" y2="25806"/>
                          <a14:foregroundMark x1="37179" y1="11828" x2="37179" y2="11828"/>
                          <a14:foregroundMark x1="67949" y1="12903" x2="67949" y2="12903"/>
                          <a14:foregroundMark x1="43590" y1="73656" x2="43590" y2="7365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309186" y="361659"/>
              <a:ext cx="494770" cy="5899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31" name="TextBox 30"/>
          <p:cNvSpPr txBox="1"/>
          <p:nvPr/>
        </p:nvSpPr>
        <p:spPr>
          <a:xfrm>
            <a:off x="5556295" y="1284273"/>
            <a:ext cx="101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The Global</a:t>
            </a:r>
          </a:p>
          <a:p>
            <a:r>
              <a:rPr lang="en-US" sz="1200" b="1" dirty="0" smtClean="0">
                <a:solidFill>
                  <a:schemeClr val="bg1"/>
                </a:solidFill>
              </a:rPr>
              <a:t>Environment</a:t>
            </a:r>
            <a:endParaRPr lang="en-US" sz="1200" b="1" dirty="0">
              <a:solidFill>
                <a:schemeClr val="bg1"/>
              </a:solidFill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7654966" y="4732357"/>
            <a:ext cx="1215169" cy="1971040"/>
            <a:chOff x="6114959" y="4137198"/>
            <a:chExt cx="1478247" cy="2397760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flipH="1">
              <a:off x="6114959" y="4137198"/>
              <a:ext cx="1478247" cy="2397760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185518" y="4301562"/>
              <a:ext cx="471204" cy="432998"/>
            </a:xfrm>
            <a:prstGeom prst="rect">
              <a:avLst/>
            </a:prstGeom>
          </p:spPr>
        </p:pic>
      </p:grpSp>
      <p:cxnSp>
        <p:nvCxnSpPr>
          <p:cNvPr id="35" name="Straight Arrow Connector 34"/>
          <p:cNvCxnSpPr/>
          <p:nvPr/>
        </p:nvCxnSpPr>
        <p:spPr>
          <a:xfrm>
            <a:off x="5149519" y="2152662"/>
            <a:ext cx="1250862" cy="923882"/>
          </a:xfrm>
          <a:prstGeom prst="straightConnector1">
            <a:avLst/>
          </a:prstGeom>
          <a:ln w="38100" cmpd="sng">
            <a:headEnd type="none"/>
            <a:tailEnd type="triangle" w="lg" len="lg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 rot="2167666">
            <a:off x="5392543" y="2134733"/>
            <a:ext cx="9269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Data from</a:t>
            </a:r>
          </a:p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environment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49377" y="6431763"/>
            <a:ext cx="3438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Image: Jason Leigh, UIC/EVL, 2011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5552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Emerging Area…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534400" cy="52578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Augmented Human Conference </a:t>
            </a: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://www.augmented-human.com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IEEE </a:t>
            </a:r>
            <a:r>
              <a:rPr lang="en-US" dirty="0"/>
              <a:t>EMBS (Biomedical and Health </a:t>
            </a:r>
            <a:r>
              <a:rPr lang="en-US" dirty="0" smtClean="0"/>
              <a:t>Informatics) workshop on Wearable &amp; Ubiquitous Technology for Health &amp; Wellness</a:t>
            </a:r>
            <a:br>
              <a:rPr lang="en-US" dirty="0" smtClean="0"/>
            </a:br>
            <a:r>
              <a:rPr lang="cs-CZ" dirty="0">
                <a:hlinkClick r:id="rId3"/>
              </a:rPr>
              <a:t>http://embc2011.embs.org/unconference/program</a:t>
            </a:r>
            <a:r>
              <a:rPr lang="cs-CZ" dirty="0" smtClean="0">
                <a:hlinkClick r:id="rId3"/>
              </a:rPr>
              <a:t>/</a:t>
            </a:r>
            <a:endParaRPr lang="cs-CZ" dirty="0" smtClean="0"/>
          </a:p>
          <a:p>
            <a:r>
              <a:rPr lang="cs-CZ" dirty="0" smtClean="0"/>
              <a:t>Singularity Institute </a:t>
            </a:r>
            <a:r>
              <a:rPr lang="cs-CZ" dirty="0" err="1" smtClean="0"/>
              <a:t>for</a:t>
            </a:r>
            <a:r>
              <a:rPr lang="cs-CZ" dirty="0" smtClean="0"/>
              <a:t> </a:t>
            </a:r>
            <a:r>
              <a:rPr lang="cs-CZ" dirty="0" err="1" smtClean="0"/>
              <a:t>Artificial</a:t>
            </a:r>
            <a:r>
              <a:rPr lang="cs-CZ" dirty="0" smtClean="0"/>
              <a:t> </a:t>
            </a:r>
            <a:r>
              <a:rPr lang="cs-CZ" dirty="0" err="1" smtClean="0"/>
              <a:t>Intelligence</a:t>
            </a:r>
            <a:r>
              <a:rPr lang="cs-CZ" dirty="0" smtClean="0"/>
              <a:t> </a:t>
            </a:r>
            <a:r>
              <a:rPr lang="fi-FI" dirty="0" smtClean="0">
                <a:hlinkClick r:id="rId4"/>
              </a:rPr>
              <a:t>http</a:t>
            </a:r>
            <a:r>
              <a:rPr lang="fi-FI" dirty="0">
                <a:hlinkClick r:id="rId4"/>
              </a:rPr>
              <a:t>://</a:t>
            </a:r>
            <a:r>
              <a:rPr lang="fi-FI" dirty="0" smtClean="0">
                <a:hlinkClick r:id="rId4"/>
              </a:rPr>
              <a:t>singinst.org</a:t>
            </a:r>
            <a:endParaRPr lang="fi-FI" dirty="0" smtClean="0"/>
          </a:p>
          <a:p>
            <a:r>
              <a:rPr lang="fi-FI" dirty="0" smtClean="0">
                <a:solidFill>
                  <a:srgbClr val="FFAB05"/>
                </a:solidFill>
              </a:rPr>
              <a:t>EVL to </a:t>
            </a:r>
            <a:r>
              <a:rPr lang="fi-FI" dirty="0" err="1" smtClean="0">
                <a:solidFill>
                  <a:srgbClr val="FFAB05"/>
                </a:solidFill>
              </a:rPr>
              <a:t>hold</a:t>
            </a:r>
            <a:r>
              <a:rPr lang="fi-FI" dirty="0" smtClean="0">
                <a:solidFill>
                  <a:srgbClr val="FFAB05"/>
                </a:solidFill>
              </a:rPr>
              <a:t> </a:t>
            </a:r>
            <a:r>
              <a:rPr lang="fi-FI" dirty="0" err="1" smtClean="0">
                <a:solidFill>
                  <a:srgbClr val="FFAB05"/>
                </a:solidFill>
              </a:rPr>
              <a:t>first</a:t>
            </a:r>
            <a:r>
              <a:rPr lang="fi-FI" dirty="0" smtClean="0">
                <a:solidFill>
                  <a:srgbClr val="FFAB05"/>
                </a:solidFill>
              </a:rPr>
              <a:t> UIC </a:t>
            </a:r>
            <a:r>
              <a:rPr lang="fi-FI" dirty="0" err="1" smtClean="0">
                <a:solidFill>
                  <a:srgbClr val="FFAB05"/>
                </a:solidFill>
              </a:rPr>
              <a:t>course</a:t>
            </a:r>
            <a:r>
              <a:rPr lang="fi-FI" dirty="0" smtClean="0">
                <a:solidFill>
                  <a:srgbClr val="FFAB05"/>
                </a:solidFill>
              </a:rPr>
              <a:t> in </a:t>
            </a:r>
            <a:r>
              <a:rPr lang="fi-FI" dirty="0" err="1" smtClean="0">
                <a:solidFill>
                  <a:srgbClr val="FFAB05"/>
                </a:solidFill>
              </a:rPr>
              <a:t>Spring</a:t>
            </a:r>
            <a:r>
              <a:rPr lang="fi-FI" dirty="0" smtClean="0">
                <a:solidFill>
                  <a:srgbClr val="FFAB05"/>
                </a:solidFill>
              </a:rPr>
              <a:t> 2012</a:t>
            </a:r>
          </a:p>
          <a:p>
            <a:r>
              <a:rPr lang="fi-FI" dirty="0">
                <a:solidFill>
                  <a:srgbClr val="FFAB05"/>
                </a:solidFill>
              </a:rPr>
              <a:t>EVL </a:t>
            </a:r>
            <a:r>
              <a:rPr lang="fi-FI" dirty="0" smtClean="0">
                <a:solidFill>
                  <a:srgbClr val="FFAB05"/>
                </a:solidFill>
              </a:rPr>
              <a:t>to </a:t>
            </a:r>
            <a:r>
              <a:rPr lang="fi-FI" dirty="0" err="1">
                <a:solidFill>
                  <a:srgbClr val="FFAB05"/>
                </a:solidFill>
              </a:rPr>
              <a:t>organize</a:t>
            </a:r>
            <a:r>
              <a:rPr lang="fi-FI" dirty="0">
                <a:solidFill>
                  <a:srgbClr val="FFAB05"/>
                </a:solidFill>
              </a:rPr>
              <a:t> a </a:t>
            </a:r>
            <a:r>
              <a:rPr lang="fi-FI" dirty="0" err="1">
                <a:solidFill>
                  <a:srgbClr val="FFAB05"/>
                </a:solidFill>
              </a:rPr>
              <a:t>global</a:t>
            </a:r>
            <a:r>
              <a:rPr lang="fi-FI" dirty="0">
                <a:solidFill>
                  <a:srgbClr val="FFAB05"/>
                </a:solidFill>
              </a:rPr>
              <a:t> workshop in </a:t>
            </a:r>
            <a:r>
              <a:rPr lang="fi-FI" dirty="0" err="1">
                <a:solidFill>
                  <a:srgbClr val="FFAB05"/>
                </a:solidFill>
              </a:rPr>
              <a:t>this</a:t>
            </a:r>
            <a:r>
              <a:rPr lang="fi-FI" dirty="0">
                <a:solidFill>
                  <a:srgbClr val="FFAB05"/>
                </a:solidFill>
              </a:rPr>
              <a:t> </a:t>
            </a:r>
            <a:r>
              <a:rPr lang="fi-FI" dirty="0" err="1" smtClean="0">
                <a:solidFill>
                  <a:srgbClr val="FFAB05"/>
                </a:solidFill>
              </a:rPr>
              <a:t>domain</a:t>
            </a:r>
            <a:endParaRPr lang="fi-FI" dirty="0" smtClean="0">
              <a:solidFill>
                <a:srgbClr val="FFAB05"/>
              </a:solidFill>
            </a:endParaRPr>
          </a:p>
          <a:p>
            <a:endParaRPr lang="cs-CZ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935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Several Ideas…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62200"/>
            <a:ext cx="8229600" cy="3810000"/>
          </a:xfrm>
        </p:spPr>
        <p:txBody>
          <a:bodyPr/>
          <a:lstStyle/>
          <a:p>
            <a:r>
              <a:rPr lang="en-US" b="1" i="1" dirty="0" smtClean="0"/>
              <a:t>Optical networking</a:t>
            </a:r>
          </a:p>
          <a:p>
            <a:pPr lvl="1"/>
            <a:r>
              <a:rPr lang="en-US" dirty="0"/>
              <a:t>VMs and </a:t>
            </a:r>
            <a:r>
              <a:rPr lang="en-US" dirty="0" smtClean="0"/>
              <a:t>Green IT</a:t>
            </a:r>
            <a:endParaRPr lang="en-US" dirty="0"/>
          </a:p>
          <a:p>
            <a:pPr lvl="1"/>
            <a:r>
              <a:rPr lang="en-US" dirty="0" smtClean="0"/>
              <a:t>SAGE remote collaborations over GLIF infrastructure</a:t>
            </a:r>
          </a:p>
          <a:p>
            <a:r>
              <a:rPr lang="en-US" b="1" i="1" dirty="0" smtClean="0"/>
              <a:t>Hybrid (wireless, Internet, optical) </a:t>
            </a:r>
          </a:p>
          <a:p>
            <a:pPr lvl="1"/>
            <a:r>
              <a:rPr lang="en-US" dirty="0" smtClean="0"/>
              <a:t>SAGE-Next and the Cloud</a:t>
            </a:r>
          </a:p>
          <a:p>
            <a:pPr lvl="1"/>
            <a:r>
              <a:rPr lang="en-US" dirty="0" smtClean="0"/>
              <a:t>Human </a:t>
            </a:r>
            <a:r>
              <a:rPr lang="en-US" dirty="0" err="1" smtClean="0"/>
              <a:t>Augmentics</a:t>
            </a:r>
            <a:r>
              <a:rPr lang="en-US" dirty="0" smtClean="0"/>
              <a:t> and the Cloud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1130300"/>
            <a:ext cx="8229600" cy="1231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 err="1" smtClean="0"/>
              <a:t>LambdaGrid</a:t>
            </a:r>
            <a:r>
              <a:rPr lang="en-US" i="1" dirty="0" smtClean="0"/>
              <a:t> </a:t>
            </a:r>
            <a:r>
              <a:rPr lang="en-US" dirty="0" smtClean="0"/>
              <a:t>(scheduled bandwidth)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versus </a:t>
            </a:r>
            <a:r>
              <a:rPr lang="en-US" i="1" dirty="0"/>
              <a:t>Grid/Cloud </a:t>
            </a:r>
            <a:r>
              <a:rPr lang="en-US" dirty="0"/>
              <a:t>(best-effort </a:t>
            </a:r>
            <a:r>
              <a:rPr lang="en-US" dirty="0" smtClean="0"/>
              <a:t>bandwidth</a:t>
            </a:r>
            <a:r>
              <a:rPr lang="en-US" dirty="0"/>
              <a:t>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60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GreenLight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/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GreenStar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/>
            </a:r>
            <a:b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2700" dirty="0" smtClean="0">
                <a:latin typeface="Arial" charset="0"/>
                <a:ea typeface="ＭＳ Ｐゴシック" charset="0"/>
                <a:cs typeface="ＭＳ Ｐゴシック" charset="0"/>
              </a:rPr>
              <a:t>Virtual Machines, Green IT and Networking</a:t>
            </a:r>
            <a:endParaRPr lang="en-US" sz="27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>
          <a:xfrm>
            <a:off x="-25400" y="1143000"/>
            <a:ext cx="9169400" cy="1981200"/>
          </a:xfrm>
        </p:spPr>
        <p:txBody>
          <a:bodyPr>
            <a:normAutofit lnSpcReduction="10000"/>
          </a:bodyPr>
          <a:lstStyle/>
          <a:p>
            <a:pPr>
              <a:spcBef>
                <a:spcPct val="0"/>
              </a:spcBef>
              <a:spcAft>
                <a:spcPts val="400"/>
              </a:spcAft>
            </a:pPr>
            <a:r>
              <a:rPr lang="en-US" sz="2000" dirty="0" err="1">
                <a:solidFill>
                  <a:srgbClr val="FFFF00"/>
                </a:solidFill>
                <a:latin typeface="Arial" charset="0"/>
                <a:ea typeface="ＭＳ Ｐゴシック" charset="0"/>
                <a:cs typeface="ＭＳ Ｐゴシック" charset="0"/>
              </a:rPr>
              <a:t>GreenLight</a:t>
            </a: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 explores how researchers can take advantage of data centers linked by high-speed networking in an era of carbon-thrifty computing </a:t>
            </a:r>
          </a:p>
          <a:p>
            <a:pPr>
              <a:spcBef>
                <a:spcPct val="0"/>
              </a:spcBef>
              <a:spcAft>
                <a:spcPts val="400"/>
              </a:spcAft>
            </a:pP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Partnered with Canada’s </a:t>
            </a:r>
            <a:r>
              <a:rPr lang="en-US" sz="2000" dirty="0" err="1">
                <a:solidFill>
                  <a:srgbClr val="FFFF00"/>
                </a:solidFill>
                <a:latin typeface="Arial" charset="0"/>
                <a:ea typeface="ＭＳ Ｐゴシック" charset="0"/>
                <a:cs typeface="ＭＳ Ｐゴシック" charset="0"/>
              </a:rPr>
              <a:t>GreenStar</a:t>
            </a:r>
            <a:r>
              <a:rPr lang="en-US" sz="2000" dirty="0">
                <a:solidFill>
                  <a:srgbClr val="FFFF00"/>
                </a:solidFill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network – researching a “follow the sun/wind” distributed computing </a:t>
            </a:r>
            <a:r>
              <a:rPr lang="en-US" sz="2000" dirty="0" smtClean="0">
                <a:latin typeface="Arial" charset="0"/>
                <a:ea typeface="ＭＳ Ｐゴシック" charset="0"/>
                <a:cs typeface="ＭＳ Ｐゴシック" charset="0"/>
              </a:rPr>
              <a:t>environment</a:t>
            </a:r>
            <a:endParaRPr lang="en-US" sz="20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spcBef>
                <a:spcPct val="0"/>
              </a:spcBef>
              <a:spcAft>
                <a:spcPts val="400"/>
              </a:spcAft>
            </a:pP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Recent studies migrating virtual machines to green energy sites indicate that 100 Gb/s networks are far superior to 10 Gb/s to make this </a:t>
            </a:r>
            <a:r>
              <a:rPr lang="en-US" sz="2000" dirty="0" smtClean="0">
                <a:latin typeface="Arial" charset="0"/>
                <a:ea typeface="ＭＳ Ｐゴシック" charset="0"/>
                <a:cs typeface="ＭＳ Ｐゴシック" charset="0"/>
              </a:rPr>
              <a:t>transparent</a:t>
            </a:r>
            <a:endParaRPr lang="en-US" sz="20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16387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86100"/>
            <a:ext cx="3928099" cy="300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Greenstar-Simulation-nosoun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89400" y="3067050"/>
            <a:ext cx="5054600" cy="3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0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SAGE Remote Collaboration</a:t>
            </a:r>
            <a:br>
              <a:rPr lang="en-US" dirty="0" smtClean="0"/>
            </a:br>
            <a:r>
              <a:rPr lang="en-US" sz="2700" dirty="0" smtClean="0"/>
              <a:t>Using the GLIF Infrastructure</a:t>
            </a:r>
            <a:endParaRPr lang="en-US" sz="2700" dirty="0"/>
          </a:p>
        </p:txBody>
      </p:sp>
      <p:pic>
        <p:nvPicPr>
          <p:cNvPr id="4" name="Picture 3" descr="GLIF2011_world_2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7800"/>
            <a:ext cx="9144000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6412468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www.glif.is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644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SAGE-Next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295400"/>
            <a:ext cx="8991600" cy="4953000"/>
          </a:xfrm>
        </p:spPr>
        <p:txBody>
          <a:bodyPr>
            <a:normAutofit/>
          </a:bodyPr>
          <a:lstStyle/>
          <a:p>
            <a:r>
              <a:rPr lang="en-US" dirty="0"/>
              <a:t>M</a:t>
            </a:r>
            <a:r>
              <a:rPr lang="en-US" dirty="0" smtClean="0"/>
              <a:t>ulti</a:t>
            </a:r>
            <a:r>
              <a:rPr lang="en-US" dirty="0"/>
              <a:t>-user interaction-based resource manager </a:t>
            </a:r>
            <a:r>
              <a:rPr lang="en-US" dirty="0" smtClean="0"/>
              <a:t>that takes advantage of multi</a:t>
            </a:r>
            <a:r>
              <a:rPr lang="en-US" dirty="0"/>
              <a:t>-core processors </a:t>
            </a:r>
            <a:r>
              <a:rPr lang="en-US" dirty="0" smtClean="0"/>
              <a:t>– to drive </a:t>
            </a:r>
            <a:r>
              <a:rPr lang="en-US" dirty="0"/>
              <a:t>a tiled display with a single </a:t>
            </a:r>
            <a:r>
              <a:rPr lang="en-US" dirty="0" smtClean="0"/>
              <a:t>computer </a:t>
            </a:r>
          </a:p>
          <a:p>
            <a:r>
              <a:rPr lang="en-US" dirty="0" smtClean="0"/>
              <a:t>Enable interaction with applications, including cloud-based services; clouds enable distance collaboration and document sharing</a:t>
            </a:r>
          </a:p>
          <a:p>
            <a:r>
              <a:rPr lang="en-US" dirty="0" smtClean="0">
                <a:solidFill>
                  <a:srgbClr val="FFFF00"/>
                </a:solidFill>
              </a:rPr>
              <a:t>More at SC11: SAGE Meeting, </a:t>
            </a:r>
            <a:r>
              <a:rPr lang="en-US" dirty="0">
                <a:solidFill>
                  <a:srgbClr val="FFFF00"/>
                </a:solidFill>
              </a:rPr>
              <a:t>Tuesday</a:t>
            </a:r>
            <a:r>
              <a:rPr lang="en-US" dirty="0" smtClean="0">
                <a:solidFill>
                  <a:srgbClr val="FFFF00"/>
                </a:solidFill>
              </a:rPr>
              <a:t>,</a:t>
            </a:r>
            <a:r>
              <a:rPr lang="en-US" dirty="0">
                <a:solidFill>
                  <a:srgbClr val="FFFF00"/>
                </a:solidFill>
              </a:rPr>
              <a:t> November </a:t>
            </a:r>
            <a:r>
              <a:rPr lang="en-US" dirty="0" smtClean="0">
                <a:solidFill>
                  <a:srgbClr val="FFFF00"/>
                </a:solidFill>
              </a:rPr>
              <a:t>15, 12</a:t>
            </a:r>
            <a:r>
              <a:rPr lang="en-US" dirty="0">
                <a:solidFill>
                  <a:srgbClr val="FFFF00"/>
                </a:solidFill>
              </a:rPr>
              <a:t>:</a:t>
            </a:r>
            <a:r>
              <a:rPr lang="en-US" dirty="0" smtClean="0">
                <a:solidFill>
                  <a:srgbClr val="FFFF00"/>
                </a:solidFill>
              </a:rPr>
              <a:t>15pm </a:t>
            </a:r>
            <a:r>
              <a:rPr lang="en-US" dirty="0">
                <a:solidFill>
                  <a:srgbClr val="FFFF00"/>
                </a:solidFill>
              </a:rPr>
              <a:t>- </a:t>
            </a:r>
            <a:r>
              <a:rPr lang="en-US" dirty="0" smtClean="0">
                <a:solidFill>
                  <a:srgbClr val="FFFF00"/>
                </a:solidFill>
              </a:rPr>
              <a:t>1</a:t>
            </a:r>
            <a:r>
              <a:rPr lang="en-US" dirty="0">
                <a:solidFill>
                  <a:srgbClr val="FFFF00"/>
                </a:solidFill>
              </a:rPr>
              <a:t>:</a:t>
            </a:r>
            <a:r>
              <a:rPr lang="en-US" dirty="0" smtClean="0">
                <a:solidFill>
                  <a:srgbClr val="FFFF00"/>
                </a:solidFill>
              </a:rPr>
              <a:t>15pm, WSCC Room </a:t>
            </a:r>
            <a:r>
              <a:rPr lang="en-US" dirty="0">
                <a:solidFill>
                  <a:srgbClr val="FFFF00"/>
                </a:solidFill>
              </a:rPr>
              <a:t>613 / 614</a:t>
            </a:r>
            <a:endParaRPr lang="en-US" dirty="0" smtClean="0">
              <a:solidFill>
                <a:srgbClr val="FFFF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889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Human </a:t>
            </a:r>
            <a:r>
              <a:rPr lang="en-US" dirty="0" err="1" smtClean="0"/>
              <a:t>Augmentics</a:t>
            </a:r>
            <a:r>
              <a:rPr lang="en-US" sz="3100" dirty="0"/>
              <a:t/>
            </a:r>
            <a:br>
              <a:rPr lang="en-US" sz="3100" dirty="0"/>
            </a:br>
            <a:r>
              <a:rPr lang="en-US" sz="2700" dirty="0" err="1" smtClean="0"/>
              <a:t>www.augmentics.org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Technologies for expanding the </a:t>
            </a:r>
            <a:r>
              <a:rPr lang="en-US" dirty="0" smtClean="0"/>
              <a:t>capabilities </a:t>
            </a:r>
            <a:r>
              <a:rPr lang="en-US" dirty="0"/>
              <a:t>and characteristics of </a:t>
            </a:r>
            <a:r>
              <a:rPr lang="en-US" dirty="0" smtClean="0"/>
              <a:t>humans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85" y="2561630"/>
            <a:ext cx="7891415" cy="368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485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Human </a:t>
            </a:r>
            <a:r>
              <a:rPr lang="en-US" dirty="0" err="1" smtClean="0"/>
              <a:t>Augmentics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Early Pro genitors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 smtClean="0"/>
          </a:p>
          <a:p>
            <a:r>
              <a:rPr lang="en-US" dirty="0" smtClean="0"/>
              <a:t>Prostheses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544" y="2057400"/>
            <a:ext cx="2452756" cy="12263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0151"/>
          <a:stretch/>
        </p:blipFill>
        <p:spPr>
          <a:xfrm>
            <a:off x="3576135" y="2046878"/>
            <a:ext cx="1457456" cy="12369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t="6741"/>
          <a:stretch/>
        </p:blipFill>
        <p:spPr>
          <a:xfrm>
            <a:off x="6604967" y="4394031"/>
            <a:ext cx="2331261" cy="18288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7432" y="4426829"/>
            <a:ext cx="1855793" cy="1828800"/>
          </a:xfrm>
          <a:prstGeom prst="rect">
            <a:avLst/>
          </a:prstGeom>
          <a:ln>
            <a:solidFill>
              <a:srgbClr val="4F81BD"/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400" y="4426829"/>
            <a:ext cx="1833164" cy="1828800"/>
          </a:xfrm>
          <a:prstGeom prst="rect">
            <a:avLst/>
          </a:prstGeom>
          <a:ln>
            <a:solidFill>
              <a:srgbClr val="4F81BD"/>
            </a:solidFill>
          </a:ln>
        </p:spPr>
      </p:pic>
      <p:sp>
        <p:nvSpPr>
          <p:cNvPr id="13" name="TextBox 12"/>
          <p:cNvSpPr txBox="1"/>
          <p:nvPr/>
        </p:nvSpPr>
        <p:spPr>
          <a:xfrm>
            <a:off x="2583777" y="4055477"/>
            <a:ext cx="12553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Contact Lens</a:t>
            </a:r>
            <a:endParaRPr 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294636" y="4088275"/>
            <a:ext cx="13919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Artificial Heart</a:t>
            </a:r>
            <a:endParaRPr lang="en-US" sz="16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4863" y="4426829"/>
            <a:ext cx="2125086" cy="1828800"/>
          </a:xfrm>
          <a:prstGeom prst="rect">
            <a:avLst/>
          </a:prstGeom>
          <a:ln>
            <a:solidFill>
              <a:srgbClr val="4F81BD"/>
            </a:solidFill>
          </a:ln>
        </p:spPr>
      </p:pic>
      <p:sp>
        <p:nvSpPr>
          <p:cNvPr id="16" name="TextBox 15"/>
          <p:cNvSpPr txBox="1"/>
          <p:nvPr/>
        </p:nvSpPr>
        <p:spPr>
          <a:xfrm>
            <a:off x="4218001" y="3810000"/>
            <a:ext cx="210659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Dean </a:t>
            </a:r>
            <a:r>
              <a:rPr lang="en-US" sz="1600" dirty="0" err="1" smtClean="0"/>
              <a:t>Kamen</a:t>
            </a:r>
            <a:r>
              <a:rPr lang="en-US" sz="1600" dirty="0" smtClean="0"/>
              <a:t> – DEKA Research</a:t>
            </a:r>
            <a:r>
              <a:rPr lang="en-US" sz="1600" dirty="0"/>
              <a:t> </a:t>
            </a:r>
            <a:r>
              <a:rPr lang="en-US" sz="1600" dirty="0" err="1" smtClean="0"/>
              <a:t>RoboHand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7248256" y="4038600"/>
            <a:ext cx="11337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False Teeth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72362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Today: Personal Sensors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935" y="3087713"/>
            <a:ext cx="2526332" cy="2234832"/>
          </a:xfrm>
          <a:prstGeom prst="rect">
            <a:avLst/>
          </a:prstGeom>
          <a:ln>
            <a:solidFill>
              <a:srgbClr val="4F81BD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285" y="1849880"/>
            <a:ext cx="1580776" cy="2082610"/>
          </a:xfrm>
          <a:prstGeom prst="rect">
            <a:avLst/>
          </a:prstGeom>
          <a:ln>
            <a:solidFill>
              <a:srgbClr val="4F81BD"/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0671" y="1912342"/>
            <a:ext cx="2781396" cy="1867428"/>
          </a:xfrm>
          <a:prstGeom prst="rect">
            <a:avLst/>
          </a:prstGeom>
          <a:ln>
            <a:solidFill>
              <a:srgbClr val="4F81BD"/>
            </a:solidFill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118" y="4470326"/>
            <a:ext cx="1447800" cy="2082800"/>
          </a:xfrm>
          <a:prstGeom prst="rect">
            <a:avLst/>
          </a:prstGeom>
          <a:ln>
            <a:solidFill>
              <a:srgbClr val="4F81BD"/>
            </a:solidFill>
          </a:ln>
        </p:spPr>
      </p:pic>
      <p:sp>
        <p:nvSpPr>
          <p:cNvPr id="18" name="TextBox 17"/>
          <p:cNvSpPr txBox="1"/>
          <p:nvPr/>
        </p:nvSpPr>
        <p:spPr>
          <a:xfrm>
            <a:off x="1126136" y="1511326"/>
            <a:ext cx="6617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Nike+</a:t>
            </a:r>
            <a:endParaRPr lang="en-US" sz="1600" dirty="0"/>
          </a:p>
        </p:txBody>
      </p:sp>
      <p:sp>
        <p:nvSpPr>
          <p:cNvPr id="19" name="TextBox 18"/>
          <p:cNvSpPr txBox="1"/>
          <p:nvPr/>
        </p:nvSpPr>
        <p:spPr>
          <a:xfrm>
            <a:off x="6175371" y="2515305"/>
            <a:ext cx="26028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Under Armor</a:t>
            </a:r>
            <a:br>
              <a:rPr lang="en-US" sz="1600" dirty="0" smtClean="0"/>
            </a:br>
            <a:r>
              <a:rPr lang="en-US" sz="1600" dirty="0" smtClean="0"/>
              <a:t>Data Gathering Workout Suit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4007129" y="1511326"/>
            <a:ext cx="11243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 smtClean="0"/>
              <a:t>Bodymedia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609285" y="4205129"/>
            <a:ext cx="17937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Garmin Forerunner</a:t>
            </a:r>
            <a:endParaRPr lang="en-US" sz="1600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4033" y="4543683"/>
            <a:ext cx="2590713" cy="2056208"/>
          </a:xfrm>
          <a:prstGeom prst="rect">
            <a:avLst/>
          </a:prstGeom>
          <a:ln>
            <a:solidFill>
              <a:srgbClr val="4F81BD"/>
            </a:solidFill>
          </a:ln>
        </p:spPr>
      </p:pic>
      <p:sp>
        <p:nvSpPr>
          <p:cNvPr id="23" name="TextBox 22"/>
          <p:cNvSpPr txBox="1"/>
          <p:nvPr/>
        </p:nvSpPr>
        <p:spPr>
          <a:xfrm>
            <a:off x="3934387" y="4178537"/>
            <a:ext cx="12211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PLX - </a:t>
            </a:r>
            <a:r>
              <a:rPr lang="en-US" sz="1600" dirty="0" err="1" smtClean="0"/>
              <a:t>XWave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80312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Today: Robotics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4171954"/>
            <a:ext cx="2810312" cy="207644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800" y="4137486"/>
            <a:ext cx="1650572" cy="2134360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12" name="TextBox 11"/>
          <p:cNvSpPr txBox="1"/>
          <p:nvPr/>
        </p:nvSpPr>
        <p:spPr>
          <a:xfrm>
            <a:off x="304800" y="3581400"/>
            <a:ext cx="165181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 smtClean="0"/>
              <a:t>Emovere</a:t>
            </a:r>
            <a:endParaRPr lang="en-US" sz="1600" dirty="0" smtClean="0"/>
          </a:p>
          <a:p>
            <a:pPr algn="ctr"/>
            <a:r>
              <a:rPr lang="en-US" sz="1600" dirty="0" smtClean="0"/>
              <a:t>Wearable Chariot</a:t>
            </a:r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2667000" y="3810000"/>
            <a:ext cx="21378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Honda Assistive Walker</a:t>
            </a:r>
            <a:endParaRPr 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5863002" y="914400"/>
            <a:ext cx="13759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Ratheon</a:t>
            </a:r>
            <a:r>
              <a:rPr lang="en-US" sz="1600" dirty="0" smtClean="0"/>
              <a:t> XOS2</a:t>
            </a:r>
            <a:endParaRPr lang="en-US" sz="16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0674" y="1295399"/>
            <a:ext cx="1980978" cy="2303463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18" name="TextBox 17"/>
          <p:cNvSpPr txBox="1"/>
          <p:nvPr/>
        </p:nvSpPr>
        <p:spPr>
          <a:xfrm>
            <a:off x="2697452" y="914400"/>
            <a:ext cx="8154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Segway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5348060" y="3672125"/>
            <a:ext cx="3257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/>
              <a:t>Cyberdyne</a:t>
            </a:r>
            <a:r>
              <a:rPr lang="en-US" sz="1600" dirty="0"/>
              <a:t> </a:t>
            </a:r>
            <a:r>
              <a:rPr lang="en-US" sz="1600" dirty="0" smtClean="0"/>
              <a:t>– Hybrid Assistive Limb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8006" y="1295400"/>
            <a:ext cx="1533554" cy="2303462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sp>
        <p:nvSpPr>
          <p:cNvPr id="21" name="TextBox 20"/>
          <p:cNvSpPr txBox="1"/>
          <p:nvPr/>
        </p:nvSpPr>
        <p:spPr>
          <a:xfrm>
            <a:off x="849756" y="937638"/>
            <a:ext cx="860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Da Vinci</a:t>
            </a:r>
            <a:endParaRPr lang="en-US" sz="1600" dirty="0"/>
          </a:p>
        </p:txBody>
      </p:sp>
      <p:pic>
        <p:nvPicPr>
          <p:cNvPr id="11" name="Hybrid Assistive Limb (HAL).fl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57800" y="4074348"/>
            <a:ext cx="3347413" cy="2326452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pic>
        <p:nvPicPr>
          <p:cNvPr id="4" name="Picture 3" descr="Screen shot 2011-10-17 at 12.33.30 AM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7" t="4388" r="1818"/>
          <a:stretch/>
        </p:blipFill>
        <p:spPr>
          <a:xfrm>
            <a:off x="4572000" y="1295400"/>
            <a:ext cx="3958176" cy="2355692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86331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evl2009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284"/>
      </a:hlink>
      <a:folHlink>
        <a:srgbClr val="807A1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3080</TotalTime>
  <Words>497</Words>
  <Application>Microsoft Macintosh PowerPoint</Application>
  <PresentationFormat>On-screen Show (4:3)</PresentationFormat>
  <Paragraphs>93</Paragraphs>
  <Slides>13</Slides>
  <Notes>2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evl2009</vt:lpstr>
      <vt:lpstr>PRAGMA and Networking Seeding the Cloud</vt:lpstr>
      <vt:lpstr>Several Ideas…</vt:lpstr>
      <vt:lpstr>GreenLight / GreenStar Virtual Machines, Green IT and Networking</vt:lpstr>
      <vt:lpstr>SAGE Remote Collaboration Using the GLIF Infrastructure</vt:lpstr>
      <vt:lpstr>SAGE-Next</vt:lpstr>
      <vt:lpstr>Human Augmentics www.augmentics.org</vt:lpstr>
      <vt:lpstr>Human Augmentics</vt:lpstr>
      <vt:lpstr>Today: Personal Sensors</vt:lpstr>
      <vt:lpstr>Today: Robotics</vt:lpstr>
      <vt:lpstr>Miniaturized Computation</vt:lpstr>
      <vt:lpstr>3 Tenets of Human Augmentation</vt:lpstr>
      <vt:lpstr>3rd Tenet of Human Augmentics: The Human, Augmentics, Environment, Cloud Ecosystem is Necessary for Continual Evolution</vt:lpstr>
      <vt:lpstr>An Emerging Area…</vt:lpstr>
    </vt:vector>
  </TitlesOfParts>
  <Company>Univ Illinois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Jason Leigh</dc:creator>
  <cp:lastModifiedBy>Maxine Brown</cp:lastModifiedBy>
  <cp:revision>238</cp:revision>
  <dcterms:created xsi:type="dcterms:W3CDTF">2009-08-12T13:20:42Z</dcterms:created>
  <dcterms:modified xsi:type="dcterms:W3CDTF">2011-10-19T01:56:48Z</dcterms:modified>
</cp:coreProperties>
</file>

<file path=docProps/thumbnail.jpeg>
</file>